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7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2C60-FED6-48B1-A0C0-4DB78A403AF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EFEF1-5250-43EF-B84D-C4AD90A0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EFEF1-5250-43EF-B84D-C4AD90A0B4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90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EFEF1-5250-43EF-B84D-C4AD90A0B4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3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72AC-B104-454A-9081-264E798FB832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07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8155-B8F4-4C57-8660-A211F9B17B1E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7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5CC1-14DB-49A8-BF00-73123E360BD4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9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EB9D-9B2C-4E8B-9617-791DDD65735A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C529-8947-427B-8B7C-4AEC16543A2C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B995-8786-4F51-BE1E-522FCDA27D1D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9CEC-E69A-4B32-836F-A748DCC3C66A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B1B-2D08-4AFF-BCE3-DA2CB8096637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8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D6F-7A3E-4BDE-8ABC-8E259D6FCD35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Arithmetic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1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1AB3BE8-CC6E-4315-8DDE-B22A8D142775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Arithmetic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7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299D-A753-4BA4-8E5F-9477D2CC0327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2102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83299D-A753-4BA4-8E5F-9477D2CC0327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Arithmetic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68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0910" y="1735153"/>
            <a:ext cx="6050100" cy="1204306"/>
          </a:xfrm>
        </p:spPr>
        <p:txBody>
          <a:bodyPr/>
          <a:lstStyle/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Arithmetic &amp; other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 Lecture for the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c++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0216" y="50292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Each slide has its own narration in an audio file. 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the explanation of any slide, click on the audio icon to start the narration.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The Professor‘s C++Course by Linda W. Friedman is licensed under a 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Creative Commons Attribution-</a:t>
            </a:r>
            <a:r>
              <a:rPr lang="en-US" sz="1200" dirty="0" err="1">
                <a:solidFill>
                  <a:schemeClr val="bg1"/>
                </a:solidFill>
              </a:rPr>
              <a:t>NonCommercial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sz="1200" dirty="0" err="1">
                <a:solidFill>
                  <a:schemeClr val="bg1"/>
                </a:solidFill>
              </a:rPr>
              <a:t>ShareAlike</a:t>
            </a:r>
            <a:r>
              <a:rPr lang="en-US" sz="1200" dirty="0">
                <a:solidFill>
                  <a:schemeClr val="bg1"/>
                </a:solidFill>
              </a:rPr>
              <a:t> 3.0 </a:t>
            </a:r>
            <a:r>
              <a:rPr lang="en-US" sz="1200" dirty="0" err="1">
                <a:solidFill>
                  <a:schemeClr val="bg1"/>
                </a:solidFill>
              </a:rPr>
              <a:t>Unported</a:t>
            </a:r>
            <a:r>
              <a:rPr lang="en-US" sz="1200" dirty="0">
                <a:solidFill>
                  <a:schemeClr val="bg1"/>
                </a:solidFill>
              </a:rPr>
              <a:t> License.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291071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2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 / Decrement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r>
              <a:rPr lang="en-US" dirty="0"/>
              <a:t> </a:t>
            </a:r>
          </a:p>
          <a:p>
            <a:pPr marL="0" lvl="1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pPr marL="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 = 5;</a:t>
            </a:r>
          </a:p>
          <a:p>
            <a:pPr marL="0" lvl="1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		// outputs 5</a:t>
            </a:r>
          </a:p>
          <a:p>
            <a:pPr marL="0" lvl="1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		// outputs 5 (then increments)</a:t>
            </a:r>
          </a:p>
          <a:p>
            <a:pPr marL="0" lvl="1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	// outputs 6</a:t>
            </a:r>
          </a:p>
          <a:p>
            <a:pPr marL="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 = 5;</a:t>
            </a:r>
          </a:p>
          <a:p>
            <a:pPr marL="0" lvl="1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		// outputs 5</a:t>
            </a:r>
          </a:p>
          <a:p>
            <a:pPr marL="0" lvl="1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++c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		// outputs 6 (after incrementing)</a:t>
            </a:r>
          </a:p>
          <a:p>
            <a:pPr marL="0" lvl="1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		// outputs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7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Point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This program will calculate grade point average.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main(){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B, C, D, F;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float sum, GPA;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"Tell me your grades and I will calculate your GPA.";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"How many units of A?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A;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"How many units of B?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B;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"How many units of C?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C;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"How many units of D?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D;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"How many units of F?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F;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sum = A + B + C + D + F;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GPA =  (4*A + 3*B + 2*C + D)/sum;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"Your grade point average is " &lt;&lt; GPA &lt;&lt;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return 0;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8475" r="6272" b="16780"/>
          <a:stretch/>
        </p:blipFill>
        <p:spPr>
          <a:xfrm>
            <a:off x="4753799" y="2362200"/>
            <a:ext cx="3919909" cy="1371601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5258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Polynomial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main(){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float A, B, C, X;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"A=?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A;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"B=?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B;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"C=?   ";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C;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X = 5*A*A*B*C*C*C + 8*A*B*B*C*C - 4*B*B*B*C;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"X =  " &lt;&lt; X &lt;&lt;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return 0;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Why do we have to multiply a value by itself instead of just raising to a power with an exponentiation operator?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76380" b="25758"/>
          <a:stretch/>
        </p:blipFill>
        <p:spPr>
          <a:xfrm>
            <a:off x="6858000" y="1117125"/>
            <a:ext cx="1296289" cy="1166816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79157" b="18195"/>
          <a:stretch/>
        </p:blipFill>
        <p:spPr>
          <a:xfrm>
            <a:off x="5307769" y="1128751"/>
            <a:ext cx="1143889" cy="1175943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5918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Polynomial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175" indent="-3175"/>
            <a:r>
              <a:rPr lang="en-US" sz="2100" dirty="0"/>
              <a:t>C++ has no arithmetic operator for exponentiation.  There is, however, a power function that can do it for us.  Use the </a:t>
            </a:r>
            <a:r>
              <a:rPr lang="en-US" sz="2100" i="1" dirty="0"/>
              <a:t>math</a:t>
            </a:r>
            <a:r>
              <a:rPr lang="en-US" sz="2100" dirty="0"/>
              <a:t> header file.</a:t>
            </a:r>
          </a:p>
          <a:p>
            <a:pPr marL="3175" indent="-3175"/>
            <a:endParaRPr lang="en-US" dirty="0"/>
          </a:p>
          <a:p>
            <a:pPr marL="3175" indent="-3175"/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Polynomial Program using the pow() function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&lt;math&gt;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main(){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float A, B, C, X;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"A=?   ";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A;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"B=?   ";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B;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"C=?   ";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C;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X = 5*pow(A,2)*B*pow(C,3) + 8*A*pow(B,2)*pow(C,2) - 4*pow(B,3)*C;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"X =  " &lt;&lt; X &lt;&lt;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return 0;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marL="169164" indent="0">
              <a:spcBef>
                <a:spcPts val="0"/>
              </a:spcBef>
            </a:pP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2610" r="58960" b="28634"/>
          <a:stretch/>
        </p:blipFill>
        <p:spPr>
          <a:xfrm>
            <a:off x="6400800" y="2438400"/>
            <a:ext cx="1600200" cy="960717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0581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the math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these built-in functions we need to include the &lt;</a:t>
            </a:r>
            <a:r>
              <a:rPr lang="en-US" dirty="0" err="1"/>
              <a:t>math.h</a:t>
            </a:r>
            <a:r>
              <a:rPr lang="en-US" dirty="0"/>
              <a:t>&gt; header file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26935"/>
              </p:ext>
            </p:extLst>
          </p:nvPr>
        </p:nvGraphicFramePr>
        <p:xfrm>
          <a:off x="822323" y="1975644"/>
          <a:ext cx="7635876" cy="221536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54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function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what it does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returned value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abs(a)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absolute value of 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same data type as argument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pow(a1,a2)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a1 raised to the power of a2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data type of argument a1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sqrt(a)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square root of 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same data type as argument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sin(a)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sine of a (a in radians)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double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cos(a)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cosine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double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tan(a)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tangent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double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log(a)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natural logarithm of 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double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log10(a)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base 10 log of 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double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exp(a)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 raised to the power of 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double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47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20940" cy="2743200"/>
          </a:xfrm>
        </p:spPr>
        <p:txBody>
          <a:bodyPr numCol="2">
            <a:normAutofit/>
          </a:bodyPr>
          <a:lstStyle/>
          <a:p>
            <a:pPr lvl="1"/>
            <a:r>
              <a:rPr lang="en-US" dirty="0"/>
              <a:t>binary operator</a:t>
            </a:r>
          </a:p>
          <a:p>
            <a:pPr lvl="1"/>
            <a:r>
              <a:rPr lang="en-US" dirty="0"/>
              <a:t>degree of an operator</a:t>
            </a:r>
          </a:p>
          <a:p>
            <a:pPr lvl="1"/>
            <a:r>
              <a:rPr lang="en-US" dirty="0"/>
              <a:t>expression</a:t>
            </a:r>
          </a:p>
          <a:p>
            <a:pPr lvl="1"/>
            <a:r>
              <a:rPr lang="en-US" dirty="0"/>
              <a:t>operand</a:t>
            </a:r>
          </a:p>
          <a:p>
            <a:pPr lvl="1"/>
            <a:r>
              <a:rPr lang="en-US" dirty="0"/>
              <a:t>operator</a:t>
            </a:r>
          </a:p>
          <a:p>
            <a:pPr lvl="1"/>
            <a:r>
              <a:rPr lang="en-US" dirty="0"/>
              <a:t>tertiary operator</a:t>
            </a:r>
          </a:p>
          <a:p>
            <a:pPr lvl="1"/>
            <a:r>
              <a:rPr lang="en-US" dirty="0"/>
              <a:t>unary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3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did we learn in this lecture? Plenty.  Some terms to jog </a:t>
            </a:r>
            <a:r>
              <a:rPr lang="en-US"/>
              <a:t>your memory: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The built-in arithmetic operations are</a:t>
            </a:r>
          </a:p>
          <a:p>
            <a:pPr lvl="1"/>
            <a:r>
              <a:rPr lang="en-US" sz="1400" dirty="0"/>
              <a:t>Addition  +</a:t>
            </a:r>
          </a:p>
          <a:p>
            <a:pPr lvl="1"/>
            <a:r>
              <a:rPr lang="en-US" sz="1400" dirty="0"/>
              <a:t>Subtraction  </a:t>
            </a:r>
            <a:r>
              <a:rPr lang="en-US" sz="1400" dirty="0">
                <a:sym typeface="Symbol" panose="05050102010706020507" pitchFamily="18" charset="2"/>
              </a:rPr>
              <a:t></a:t>
            </a:r>
            <a:endParaRPr lang="en-US" sz="1400" dirty="0"/>
          </a:p>
          <a:p>
            <a:pPr lvl="1"/>
            <a:r>
              <a:rPr lang="en-US" sz="1400" dirty="0"/>
              <a:t>Multiplication  *</a:t>
            </a:r>
          </a:p>
          <a:p>
            <a:pPr lvl="1"/>
            <a:r>
              <a:rPr lang="en-US" sz="1400" dirty="0"/>
              <a:t>Division  / (is integer division if operators are integers)</a:t>
            </a:r>
          </a:p>
          <a:p>
            <a:pPr lvl="1"/>
            <a:r>
              <a:rPr lang="en-US" sz="1400" dirty="0"/>
              <a:t>Modulus  %  (remainder)</a:t>
            </a:r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e.g., if the value of</a:t>
            </a:r>
          </a:p>
          <a:p>
            <a:endParaRPr lang="en-US" sz="1400" dirty="0"/>
          </a:p>
          <a:p>
            <a:r>
              <a:rPr lang="en-US" sz="1400" dirty="0"/>
              <a:t>is to be assigned to variable x, it is coded:</a:t>
            </a:r>
          </a:p>
          <a:p>
            <a:r>
              <a:rPr lang="en-US" sz="1400" dirty="0"/>
              <a:t>x = b + c - d * e / f;</a:t>
            </a:r>
          </a:p>
          <a:p>
            <a:r>
              <a:rPr lang="en-US" sz="1400" dirty="0"/>
              <a:t>Parentheses may be used.  These are evaluated first.  e.g., </a:t>
            </a:r>
          </a:p>
          <a:p>
            <a:r>
              <a:rPr lang="en-US" sz="1400" dirty="0"/>
              <a:t>x = (b + c - d)* e / f; is evaluated as: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822353"/>
            <a:ext cx="841961" cy="5412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199" y="2676266"/>
            <a:ext cx="1262865" cy="67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3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 ( )</a:t>
            </a:r>
          </a:p>
          <a:p>
            <a:r>
              <a:rPr lang="en-US" dirty="0"/>
              <a:t>2.   *  /  %</a:t>
            </a:r>
          </a:p>
          <a:p>
            <a:r>
              <a:rPr lang="en-US" dirty="0"/>
              <a:t>3.   +  -</a:t>
            </a:r>
          </a:p>
          <a:p>
            <a:r>
              <a:rPr lang="en-US" dirty="0"/>
              <a:t>4.   left to right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Example. What is the order of operations in the following expression?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z= p*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r%q+w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/x-y;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15195"/>
              </p:ext>
            </p:extLst>
          </p:nvPr>
        </p:nvGraphicFramePr>
        <p:xfrm>
          <a:off x="1143000" y="3886200"/>
          <a:ext cx="522669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33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Z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=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*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R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%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Q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+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W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/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X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-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Y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;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6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5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29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following arithmetic expressions, construct the equivalent C++ expression.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988" y="2409866"/>
            <a:ext cx="762000" cy="8823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289" y="2338674"/>
            <a:ext cx="844311" cy="10496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702" y="2359661"/>
            <a:ext cx="1384747" cy="98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0988" y="3882874"/>
            <a:ext cx="1304645" cy="9838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3430" y="3457945"/>
            <a:ext cx="1434272" cy="134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5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Using Stored Data and Arithmetic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// from Hubbard book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// Prints the sum, difference, etc. of given integers.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&gt;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std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main(){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m = 6, n = 7;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"The integers are " &lt;&lt; m &lt;&lt; " and " &lt;&lt; n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"Their sum is " &lt;&lt; (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m+n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"Their difference is " &lt;&lt; (m-n)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"Their product is " &lt;&lt; (m*n)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"Their quotient is " &lt;&lt; (m/n)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cout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"Their remainder is " &lt;&lt; (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m%n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)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endl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	return 0;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}</a:t>
            </a:r>
          </a:p>
          <a:p>
            <a:pPr marL="169164" indent="0">
              <a:spcBef>
                <a:spcPts val="0"/>
              </a:spcBef>
            </a:pPr>
            <a:endParaRPr lang="en-US" sz="2000" dirty="0"/>
          </a:p>
          <a:p>
            <a:pPr marL="169164" indent="0">
              <a:spcBef>
                <a:spcPts val="0"/>
              </a:spcBef>
            </a:pPr>
            <a:endParaRPr lang="en-US" sz="2000" dirty="0"/>
          </a:p>
          <a:p>
            <a:pPr marL="169164" indent="0">
              <a:spcBef>
                <a:spcPts val="0"/>
              </a:spcBef>
            </a:pPr>
            <a:r>
              <a:rPr lang="en-US" sz="2000" dirty="0"/>
              <a:t>Trace this program.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393" t="9880" r="-343" b="52464"/>
          <a:stretch/>
        </p:blipFill>
        <p:spPr>
          <a:xfrm>
            <a:off x="3962400" y="4937653"/>
            <a:ext cx="4699375" cy="1005947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2484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will usually see an assignment operation in this format:</a:t>
            </a:r>
          </a:p>
          <a:p>
            <a:r>
              <a:rPr lang="en-US" dirty="0"/>
              <a:t>&lt;variable&gt; = &lt;expression&gt;</a:t>
            </a:r>
          </a:p>
          <a:p>
            <a:endParaRPr lang="en-US" dirty="0"/>
          </a:p>
          <a:p>
            <a:r>
              <a:rPr lang="en-US" dirty="0"/>
              <a:t>An expression is a combination of operators and operands.  For example,</a:t>
            </a:r>
          </a:p>
          <a:p>
            <a:endParaRPr lang="en-US" dirty="0"/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c + 3;  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</a:p>
          <a:p>
            <a:pPr marL="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average = sum / count;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 = c + 3;    same as     c +=3;</a:t>
            </a:r>
          </a:p>
          <a:p>
            <a:pPr marL="3175" indent="-3175"/>
            <a:r>
              <a:rPr lang="en-US" dirty="0"/>
              <a:t>The +=  operation adds the value of the expression of the right to the value of the variable on the left and stores the result in the variable on the left.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In general, &lt;</a:t>
            </a:r>
            <a:r>
              <a:rPr lang="en-US" dirty="0" err="1"/>
              <a:t>var</a:t>
            </a:r>
            <a:r>
              <a:rPr lang="en-US" dirty="0"/>
              <a:t>&gt; = &lt;</a:t>
            </a:r>
            <a:r>
              <a:rPr lang="en-US" dirty="0" err="1"/>
              <a:t>var</a:t>
            </a:r>
            <a:r>
              <a:rPr lang="en-US" dirty="0"/>
              <a:t>&gt; op &lt;</a:t>
            </a:r>
            <a:r>
              <a:rPr lang="en-US" dirty="0" err="1"/>
              <a:t>exp</a:t>
            </a:r>
            <a:r>
              <a:rPr lang="en-US" dirty="0"/>
              <a:t>&gt;;  can be written as:  &lt;</a:t>
            </a:r>
            <a:r>
              <a:rPr lang="en-US" dirty="0" err="1"/>
              <a:t>var</a:t>
            </a:r>
            <a:r>
              <a:rPr lang="en-US" dirty="0"/>
              <a:t>&gt; op = &lt;</a:t>
            </a:r>
            <a:r>
              <a:rPr lang="en-US" dirty="0" err="1"/>
              <a:t>exp</a:t>
            </a:r>
            <a:r>
              <a:rPr lang="en-US" dirty="0"/>
              <a:t>&gt;;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Examples: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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4;  //same as c = 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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4;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*= 5;  //same as c = c *5;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/= 6;  //same as c = c /6;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Can we reverse the order of the double operator? Say,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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4;</a:t>
            </a:r>
          </a:p>
          <a:p>
            <a:r>
              <a:rPr lang="en-US" dirty="0"/>
              <a:t>No. This simply is the same as the assignment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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6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 / Decrement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a++; </a:t>
            </a:r>
            <a:r>
              <a:rPr lang="en-US" dirty="0"/>
              <a:t>is the same as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+ 1;  </a:t>
            </a:r>
            <a:r>
              <a:rPr lang="en-US" dirty="0"/>
              <a:t>and also the same as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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>
                <a:cs typeface="Courier New" panose="02070309020205020404" pitchFamily="49" charset="0"/>
              </a:rPr>
              <a:t>is the </a:t>
            </a:r>
            <a:r>
              <a:rPr lang="en-US" dirty="0"/>
              <a:t>same as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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1;  </a:t>
            </a:r>
            <a:r>
              <a:rPr lang="en-US" dirty="0"/>
              <a:t>and also the same as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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dirty="0"/>
              <a:t> </a:t>
            </a:r>
          </a:p>
          <a:p>
            <a:pPr>
              <a:tabLst>
                <a:tab pos="1084263" algn="l"/>
              </a:tabLst>
            </a:pPr>
            <a:r>
              <a:rPr lang="en-US" dirty="0"/>
              <a:t>a++		</a:t>
            </a:r>
            <a:r>
              <a:rPr lang="en-US" dirty="0" err="1"/>
              <a:t>postincrement</a:t>
            </a:r>
            <a:endParaRPr lang="en-US" dirty="0"/>
          </a:p>
          <a:p>
            <a:pPr>
              <a:tabLst>
                <a:tab pos="1084263" algn="l"/>
              </a:tabLst>
            </a:pPr>
            <a:r>
              <a:rPr lang="en-US" dirty="0"/>
              <a:t>++a		</a:t>
            </a:r>
            <a:r>
              <a:rPr lang="en-US" dirty="0" err="1"/>
              <a:t>preincrement</a:t>
            </a:r>
            <a:endParaRPr lang="en-US" dirty="0"/>
          </a:p>
          <a:p>
            <a:pPr>
              <a:tabLst>
                <a:tab pos="1084263" algn="l"/>
              </a:tabLst>
            </a:pPr>
            <a:r>
              <a:rPr lang="en-US" dirty="0"/>
              <a:t>a</a:t>
            </a:r>
            <a:r>
              <a:rPr lang="en-US" dirty="0">
                <a:sym typeface="Symbol" panose="05050102010706020507" pitchFamily="18" charset="2"/>
              </a:rPr>
              <a:t></a:t>
            </a:r>
            <a:r>
              <a:rPr lang="en-US" dirty="0"/>
              <a:t>		</a:t>
            </a:r>
            <a:r>
              <a:rPr lang="en-US" dirty="0" err="1"/>
              <a:t>postdecrement</a:t>
            </a:r>
            <a:endParaRPr lang="en-US" dirty="0"/>
          </a:p>
          <a:p>
            <a:pPr>
              <a:tabLst>
                <a:tab pos="1084263" algn="l"/>
              </a:tabLst>
            </a:pPr>
            <a:r>
              <a:rPr lang="en-US" dirty="0">
                <a:sym typeface="Symbol" panose="05050102010706020507" pitchFamily="18" charset="2"/>
              </a:rPr>
              <a:t></a:t>
            </a:r>
            <a:r>
              <a:rPr lang="en-US" dirty="0"/>
              <a:t>a		</a:t>
            </a:r>
            <a:r>
              <a:rPr lang="en-US" dirty="0" err="1"/>
              <a:t>predecrement</a:t>
            </a:r>
            <a:endParaRPr lang="en-US" dirty="0"/>
          </a:p>
          <a:p>
            <a:r>
              <a:rPr lang="en-US" dirty="0"/>
              <a:t> </a:t>
            </a:r>
          </a:p>
          <a:p>
            <a:pPr marL="3175" indent="-3175"/>
            <a:r>
              <a:rPr lang="en-US" dirty="0"/>
              <a:t>These are unary operators.  They operate on only a single operand.  The operators we are more familiar with are binary operands; they operate on two operands, much like the + operator in the expression </a:t>
            </a:r>
            <a:r>
              <a:rPr lang="en-US" dirty="0" err="1"/>
              <a:t>a+b</a:t>
            </a:r>
            <a:r>
              <a:rPr lang="en-US" dirty="0"/>
              <a:t>.  </a:t>
            </a:r>
          </a:p>
          <a:p>
            <a:pPr marL="457200" lvl="3" indent="-169164"/>
            <a:r>
              <a:rPr lang="en-US" dirty="0"/>
              <a:t>The </a:t>
            </a:r>
            <a:r>
              <a:rPr lang="en-US" i="1" dirty="0"/>
              <a:t>degree</a:t>
            </a:r>
            <a:r>
              <a:rPr lang="en-US" dirty="0"/>
              <a:t> of an operator refers to the number of operands it takes.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296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1558</Words>
  <Application>Microsoft Office PowerPoint</Application>
  <PresentationFormat>On-screen Show (4:3)</PresentationFormat>
  <Paragraphs>261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Courier New</vt:lpstr>
      <vt:lpstr>Times New Roman</vt:lpstr>
      <vt:lpstr>Retrospect</vt:lpstr>
      <vt:lpstr>Arithmetic &amp; other operations</vt:lpstr>
      <vt:lpstr>Arithmetic Operators</vt:lpstr>
      <vt:lpstr>Arithmetic Operators</vt:lpstr>
      <vt:lpstr>order of operations</vt:lpstr>
      <vt:lpstr>Exercise</vt:lpstr>
      <vt:lpstr> Using Stored Data and Arithmetic </vt:lpstr>
      <vt:lpstr>Assignment</vt:lpstr>
      <vt:lpstr>Assignment</vt:lpstr>
      <vt:lpstr>Increment / Decrement Operators</vt:lpstr>
      <vt:lpstr>Increment / Decrement Operators</vt:lpstr>
      <vt:lpstr>Grade Point Average</vt:lpstr>
      <vt:lpstr>A Polynomial Program</vt:lpstr>
      <vt:lpstr>A Polynomial Program</vt:lpstr>
      <vt:lpstr>Functions in the math library</vt:lpstr>
      <vt:lpstr>Review</vt:lpstr>
    </vt:vector>
  </TitlesOfParts>
  <Company>Baruch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Baruch College</dc:creator>
  <cp:lastModifiedBy>Kamran</cp:lastModifiedBy>
  <cp:revision>76</cp:revision>
  <dcterms:created xsi:type="dcterms:W3CDTF">2014-11-11T16:15:54Z</dcterms:created>
  <dcterms:modified xsi:type="dcterms:W3CDTF">2020-05-15T19:14:57Z</dcterms:modified>
</cp:coreProperties>
</file>